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312" r:id="rId2"/>
    <p:sldId id="313" r:id="rId3"/>
    <p:sldId id="294" r:id="rId4"/>
    <p:sldId id="301" r:id="rId5"/>
    <p:sldId id="307" r:id="rId6"/>
    <p:sldId id="314" r:id="rId7"/>
    <p:sldId id="306" r:id="rId8"/>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extLst>
      <p:ext uri="{19B8F6BF-5375-455C-9EA6-DF929625EA0E}">
        <p15:presenceInfo xmlns:p15="http://schemas.microsoft.com/office/powerpoint/2012/main" xmlns="" userId="cd90a636-6e43-4515-ad33-19087421d4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3"/>
    <p:restoredTop sz="68627" autoAdjust="0"/>
  </p:normalViewPr>
  <p:slideViewPr>
    <p:cSldViewPr snapToGrid="0" snapToObjects="1">
      <p:cViewPr>
        <p:scale>
          <a:sx n="30" d="100"/>
          <a:sy n="30" d="100"/>
        </p:scale>
        <p:origin x="-678" y="-72"/>
      </p:cViewPr>
      <p:guideLst>
        <p:guide orient="horz" pos="4320"/>
        <p:guide pos="7680"/>
      </p:guideLst>
    </p:cSldViewPr>
  </p:slideViewPr>
  <p:notesTextViewPr>
    <p:cViewPr>
      <p:scale>
        <a:sx n="1" d="1"/>
        <a:sy n="1" d="1"/>
      </p:scale>
      <p:origin x="0" y="0"/>
    </p:cViewPr>
  </p:notesTextViewPr>
  <p:sorterViewPr>
    <p:cViewPr>
      <p:scale>
        <a:sx n="90" d="100"/>
        <a:sy n="90" d="100"/>
      </p:scale>
      <p:origin x="0" y="12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t>10/16/2018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t>‹#›</a:t>
            </a:fld>
            <a:endParaRPr lang="en-US"/>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mboj.embopress.org/content/34/12/16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DORA is an initiative supported by nine organizations to push for real change in research assessment. </a:t>
            </a:r>
            <a:r>
              <a:rPr lang="en-US" dirty="0" smtClean="0"/>
              <a:t>The vision of DORA is</a:t>
            </a:r>
            <a:r>
              <a:rPr lang="en-US" baseline="0" dirty="0" smtClean="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smtClean="0"/>
          </a:p>
          <a:p>
            <a:endParaRPr lang="en-US" dirty="0" smtClean="0"/>
          </a:p>
          <a:p>
            <a:r>
              <a:rPr lang="en-US" dirty="0" smtClean="0"/>
              <a:t>Journal</a:t>
            </a:r>
            <a:r>
              <a:rPr lang="en-US" baseline="0" dirty="0" smtClean="0"/>
              <a:t>-based </a:t>
            </a:r>
            <a:r>
              <a:rPr lang="en-US" baseline="0" dirty="0" smtClean="0"/>
              <a:t>metrics are often misused and ill applied in research and researcher evaluation. This is happens at key transition points during a researcher’s career, including hiring, promotion, and tenure. </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t>
            </a:r>
            <a:r>
              <a:rPr lang="en-US" baseline="0" dirty="0" smtClean="0"/>
              <a:t> Southwestern example: https://sfdora.org/2018/05/15/how-to-strengthen-hiring-practices-at-academic-institutions-an-interview-with-dr-sandra-schmid/</a:t>
            </a:r>
          </a:p>
          <a:p>
            <a:pPr marL="0" marR="0" indent="0" algn="l" defTabSz="457200" rtl="0" eaLnBrk="1" fontAlgn="auto" latinLnBrk="0" hangingPunct="1">
              <a:lnSpc>
                <a:spcPct val="117999"/>
              </a:lnSpc>
              <a:spcBef>
                <a:spcPts val="0"/>
              </a:spcBef>
              <a:spcAft>
                <a:spcPts val="0"/>
              </a:spcAft>
              <a:buClrTx/>
              <a:buSzTx/>
              <a:buFontTx/>
              <a:buNone/>
              <a:tabLst/>
              <a:defRPr/>
            </a:pPr>
            <a:r>
              <a:rPr kumimoji="0" lang="en-US" sz="24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Charité</a:t>
            </a:r>
            <a:r>
              <a:rPr kumimoji="0" lang="en-US" sz="2400" b="0" i="0" u="none" strike="noStrike" cap="none" spc="0" normalizeH="0" baseline="0" dirty="0" smtClean="0">
                <a:ln>
                  <a:noFill/>
                </a:ln>
                <a:solidFill>
                  <a:srgbClr val="FFFFFF"/>
                </a:solidFill>
                <a:effectLst/>
                <a:uFillTx/>
                <a:latin typeface="Helvetica Neue"/>
                <a:ea typeface="Helvetica Neue"/>
                <a:cs typeface="Helvetica Neue"/>
                <a:sym typeface="Helvetica Neue"/>
              </a:rPr>
              <a:t> University Hospital: https://sfdora.org/2018/07/06/simple-questions-big-insights-charite-uses-bio-sketch-questions-to-recruit-faculty/</a:t>
            </a:r>
            <a:endParaRPr kumimoji="0" lang="en-US" sz="24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66988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Wellcome</a:t>
            </a:r>
            <a:r>
              <a:rPr lang="en-US" dirty="0" smtClean="0"/>
              <a:t> example: https://wellcome.ac.uk/news/how-we-judge-research-outputs-when-making-funding-decisions</a:t>
            </a:r>
          </a:p>
          <a:p>
            <a:r>
              <a:rPr lang="en-US" dirty="0" smtClean="0"/>
              <a:t>Cancer Research</a:t>
            </a:r>
            <a:r>
              <a:rPr lang="en-US" baseline="0" dirty="0" smtClean="0"/>
              <a:t> UK example: https://www.cancerresearchuk.org/funding-for-researchers/research-features/2018-02-20-improving-research-evaluation-dora</a:t>
            </a:r>
          </a:p>
          <a:p>
            <a:endParaRPr lang="en-US" dirty="0"/>
          </a:p>
        </p:txBody>
      </p:sp>
    </p:spTree>
    <p:extLst>
      <p:ext uri="{BB962C8B-B14F-4D97-AF65-F5344CB8AC3E}">
        <p14:creationId xmlns:p14="http://schemas.microsoft.com/office/powerpoint/2010/main" val="82519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PLOS</a:t>
            </a:r>
            <a:r>
              <a:rPr lang="en-US" baseline="0" dirty="0" smtClean="0"/>
              <a:t> example: https://www.plos.org/dora</a:t>
            </a:r>
          </a:p>
          <a:p>
            <a:r>
              <a:rPr lang="en-US" baseline="0" dirty="0" smtClean="0"/>
              <a:t>Company of Biologists example: http://dev.biologists.org/content/about</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EMBO </a:t>
            </a:r>
            <a:r>
              <a:rPr lang="en-US" baseline="0" dirty="0" smtClean="0"/>
              <a:t>examples: </a:t>
            </a:r>
            <a:r>
              <a:rPr lang="en-US" dirty="0" smtClean="0"/>
              <a:t>http://emboj.embopress.org/about#bibliometrics; </a:t>
            </a:r>
            <a:r>
              <a:rPr lang="en-US" sz="2200" u="sng" dirty="0" smtClean="0">
                <a:effectLst/>
                <a:latin typeface="Helvetica Neue"/>
                <a:ea typeface="Helvetica Neue"/>
                <a:cs typeface="Helvetica Neue"/>
                <a:sym typeface="Helvetica Neue"/>
                <a:hlinkClick r:id="rId3"/>
              </a:rPr>
              <a:t>http://emboj.embopress.org/content/34/12/1601</a:t>
            </a:r>
            <a:endParaRPr lang="en-US" sz="22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65805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836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24384000" cy="1935126"/>
          </a:xfrm>
          <a:prstGeom prst="rect">
            <a:avLst/>
          </a:prstGeom>
        </p:spPr>
        <p:txBody>
          <a:bodyPr>
            <a:normAutofit/>
          </a:bodyPr>
          <a:lstStyle>
            <a:lvl1pPr>
              <a:defRPr sz="9600" baseline="0">
                <a:latin typeface="Calibri"/>
                <a:ea typeface="Calibri"/>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buClrTx/>
              <a:defRPr>
                <a:latin typeface="Calibri"/>
                <a:ea typeface="Calibri"/>
                <a:cs typeface="Calibri"/>
                <a:sym typeface="Calibri"/>
              </a:defRPr>
            </a:lvl1pPr>
            <a:lvl2pPr>
              <a:buClrTx/>
              <a:defRPr>
                <a:latin typeface="Calibri"/>
                <a:ea typeface="Calibri"/>
                <a:cs typeface="Calibri"/>
                <a:sym typeface="Calibri"/>
              </a:defRPr>
            </a:lvl2pPr>
            <a:lvl3pPr>
              <a:buClrTx/>
              <a:defRPr>
                <a:latin typeface="Calibri"/>
                <a:ea typeface="Calibri"/>
                <a:cs typeface="Calibri"/>
                <a:sym typeface="Calibri"/>
              </a:defRPr>
            </a:lvl3pPr>
            <a:lvl4pPr>
              <a:buClrTx/>
              <a:defRPr>
                <a:latin typeface="Calibri"/>
                <a:ea typeface="Calibri"/>
                <a:cs typeface="Calibri"/>
                <a:sym typeface="Calibri"/>
              </a:defRPr>
            </a:lvl4pPr>
            <a:lvl5pPr>
              <a:buClrTx/>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6B21C6A-3ECF-B54E-9752-91CE24409F94}"/>
              </a:ext>
            </a:extLst>
          </p:cNvPr>
          <p:cNvSpPr>
            <a:spLocks noGrp="1"/>
          </p:cNvSpPr>
          <p:nvPr>
            <p:ph type="body" sz="quarter" idx="1"/>
          </p:nvPr>
        </p:nvSpPr>
        <p:spPr>
          <a:xfrm>
            <a:off x="868516" y="1409429"/>
            <a:ext cx="23114000" cy="4284626"/>
          </a:xfrm>
        </p:spPr>
        <p:txBody>
          <a:bodyPr>
            <a:normAutofit/>
          </a:bodyPr>
          <a:lstStyle/>
          <a:p>
            <a:pPr algn="l"/>
            <a:r>
              <a:rPr lang="en-US" sz="4000" dirty="0" smtClean="0">
                <a:solidFill>
                  <a:schemeClr val="accent4">
                    <a:lumMod val="20000"/>
                    <a:lumOff val="80000"/>
                  </a:schemeClr>
                </a:solidFill>
                <a:latin typeface="Calibri" panose="020F0502020204030204" pitchFamily="34" charset="0"/>
                <a:cs typeface="Calibri" panose="020F0502020204030204" pitchFamily="34" charset="0"/>
              </a:rPr>
              <a:t>Notes and additional resources for users are included in the notes section.</a:t>
            </a:r>
          </a:p>
          <a:p>
            <a:pPr algn="l"/>
            <a:endParaRPr lang="en-US" sz="4000" dirty="0" smtClean="0">
              <a:solidFill>
                <a:schemeClr val="accent4">
                  <a:lumMod val="20000"/>
                  <a:lumOff val="80000"/>
                </a:schemeClr>
              </a:solidFill>
              <a:latin typeface="Calibri" panose="020F0502020204030204" pitchFamily="34" charset="0"/>
              <a:cs typeface="Calibri" panose="020F0502020204030204" pitchFamily="34" charset="0"/>
            </a:endParaRPr>
          </a:p>
          <a:p>
            <a:pPr algn="l"/>
            <a:r>
              <a:rPr lang="en-US" sz="4000" dirty="0" smtClean="0">
                <a:solidFill>
                  <a:schemeClr val="accent4">
                    <a:lumMod val="20000"/>
                    <a:lumOff val="80000"/>
                  </a:schemeClr>
                </a:solidFill>
                <a:latin typeface="Calibri" panose="020F0502020204030204" pitchFamily="34" charset="0"/>
                <a:cs typeface="Calibri" panose="020F0502020204030204" pitchFamily="34" charset="0"/>
              </a:rPr>
              <a:t>This content is available under a Creative Commons Attribution License.  Logos are trademarks or registered trademarks of their respective organizations and may not be reused or reproduced without permission.</a:t>
            </a:r>
            <a:endParaRPr lang="en-US" sz="4000" dirty="0">
              <a:solidFill>
                <a:schemeClr val="accent4">
                  <a:lumMod val="20000"/>
                  <a:lumOff val="80000"/>
                </a:schemeClr>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16" y="4122971"/>
            <a:ext cx="259571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55436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7897" t="39117" r="-224" b="31037"/>
          <a:stretch/>
        </p:blipFill>
        <p:spPr>
          <a:xfrm>
            <a:off x="21404" y="26126"/>
            <a:ext cx="24384000" cy="5254788"/>
          </a:xfrm>
          <a:prstGeom prst="rect">
            <a:avLst/>
          </a:prstGeom>
        </p:spPr>
      </p:pic>
      <p:sp>
        <p:nvSpPr>
          <p:cNvPr id="120" name="Subtitle 2"/>
          <p:cNvSpPr txBox="1">
            <a:spLocks noGrp="1"/>
          </p:cNvSpPr>
          <p:nvPr>
            <p:ph type="subTitle" sz="quarter" idx="1"/>
          </p:nvPr>
        </p:nvSpPr>
        <p:spPr>
          <a:xfrm>
            <a:off x="1862665" y="7777331"/>
            <a:ext cx="20828001" cy="1871165"/>
          </a:xfrm>
          <a:prstGeom prst="rect">
            <a:avLst/>
          </a:prstGeom>
        </p:spPr>
        <p:txBody>
          <a:bodyPr>
            <a:normAutofit/>
          </a:bodyPr>
          <a:lstStyle/>
          <a:p>
            <a:pPr>
              <a:defRPr sz="4000"/>
            </a:pPr>
            <a:r>
              <a:rPr sz="4800" dirty="0">
                <a:latin typeface="Calibri" panose="020F0502020204030204" pitchFamily="34" charset="0"/>
                <a:cs typeface="Calibri" panose="020F0502020204030204" pitchFamily="34" charset="0"/>
              </a:rPr>
              <a:t>sfdora.org</a:t>
            </a:r>
          </a:p>
          <a:p>
            <a:pPr>
              <a:defRPr sz="4000"/>
            </a:pPr>
            <a:r>
              <a:rPr sz="4800" dirty="0">
                <a:latin typeface="Calibri" panose="020F0502020204030204" pitchFamily="34" charset="0"/>
                <a:cs typeface="Calibri" panose="020F0502020204030204" pitchFamily="34" charset="0"/>
              </a:rPr>
              <a:t>@</a:t>
            </a:r>
            <a:r>
              <a:rPr sz="4800" dirty="0" err="1">
                <a:latin typeface="Calibri" panose="020F0502020204030204" pitchFamily="34" charset="0"/>
                <a:cs typeface="Calibri" panose="020F0502020204030204" pitchFamily="34" charset="0"/>
              </a:rPr>
              <a:t>DORAssessment</a:t>
            </a:r>
            <a:endParaRPr sz="4800" dirty="0">
              <a:latin typeface="Calibri" panose="020F0502020204030204" pitchFamily="34" charset="0"/>
              <a:cs typeface="Calibri" panose="020F0502020204030204" pitchFamily="34" charset="0"/>
            </a:endParaRPr>
          </a:p>
        </p:txBody>
      </p:sp>
      <p:sp>
        <p:nvSpPr>
          <p:cNvPr id="122" name="Title 1"/>
          <p:cNvSpPr txBox="1">
            <a:spLocks noGrp="1"/>
          </p:cNvSpPr>
          <p:nvPr>
            <p:ph type="ctrTitle"/>
          </p:nvPr>
        </p:nvSpPr>
        <p:spPr>
          <a:xfrm>
            <a:off x="2018585" y="5382697"/>
            <a:ext cx="20828001" cy="2034566"/>
          </a:xfrm>
          <a:prstGeom prst="rect">
            <a:avLst/>
          </a:prstGeom>
        </p:spPr>
        <p:txBody>
          <a:bodyPr>
            <a:normAutofit fontScale="90000"/>
          </a:bodyPr>
          <a:lstStyle/>
          <a:p>
            <a:pPr defTabSz="800735">
              <a:defRPr sz="6208"/>
            </a:pPr>
            <a:r>
              <a:rPr sz="8800" dirty="0">
                <a:latin typeface="Calibri" pitchFamily="34" charset="0"/>
                <a:ea typeface="Roboto" pitchFamily="2" charset="0"/>
                <a:cs typeface="Calibri" pitchFamily="34" charset="0"/>
              </a:rPr>
              <a:t>Declaration On Research Assessment </a:t>
            </a:r>
            <a:r>
              <a:rPr dirty="0">
                <a:latin typeface="Calibri" pitchFamily="34" charset="0"/>
                <a:ea typeface="Roboto" pitchFamily="2" charset="0"/>
                <a:cs typeface="Calibri" pitchFamily="34" charset="0"/>
              </a:rPr>
              <a:t/>
            </a:r>
            <a:br>
              <a:rPr dirty="0">
                <a:latin typeface="Calibri" pitchFamily="34" charset="0"/>
                <a:ea typeface="Roboto" pitchFamily="2" charset="0"/>
                <a:cs typeface="Calibri" pitchFamily="34" charset="0"/>
              </a:rPr>
            </a:br>
            <a:r>
              <a:rPr dirty="0">
                <a:latin typeface="Calibri" pitchFamily="34" charset="0"/>
                <a:ea typeface="Roboto" pitchFamily="2" charset="0"/>
                <a:cs typeface="Calibri" pitchFamily="34" charset="0"/>
              </a:rPr>
              <a:t>Improving how research is assessed </a:t>
            </a:r>
          </a:p>
        </p:txBody>
      </p:sp>
      <p:pic>
        <p:nvPicPr>
          <p:cNvPr id="123" name="Picture 16" descr="Picture 16"/>
          <p:cNvPicPr>
            <a:picLocks noChangeAspect="1"/>
          </p:cNvPicPr>
          <p:nvPr/>
        </p:nvPicPr>
        <p:blipFill>
          <a:blip r:embed="rId4">
            <a:extLst/>
          </a:blip>
          <a:stretch>
            <a:fillRect/>
          </a:stretch>
        </p:blipFill>
        <p:spPr>
          <a:xfrm>
            <a:off x="9188210" y="8596918"/>
            <a:ext cx="609601" cy="609601"/>
          </a:xfrm>
          <a:prstGeom prst="rect">
            <a:avLst/>
          </a:prstGeom>
          <a:ln w="12700">
            <a:miter lim="400000"/>
          </a:ln>
        </p:spPr>
      </p:pic>
      <p:sp>
        <p:nvSpPr>
          <p:cNvPr id="2" name="TextBox 1"/>
          <p:cNvSpPr txBox="1"/>
          <p:nvPr/>
        </p:nvSpPr>
        <p:spPr>
          <a:xfrm>
            <a:off x="1862664" y="10083032"/>
            <a:ext cx="2065866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Signed</a:t>
            </a:r>
            <a:r>
              <a:rPr kumimoji="0" lang="en-US" sz="6000" b="0" i="0" u="none" strike="noStrike" cap="none" spc="0" normalizeH="0" dirty="0" smtClean="0">
                <a:ln>
                  <a:noFill/>
                </a:ln>
                <a:solidFill>
                  <a:srgbClr val="FFFFFF"/>
                </a:solidFill>
                <a:effectLst/>
                <a:uFillTx/>
                <a:latin typeface="Calibri" pitchFamily="34" charset="0"/>
                <a:ea typeface="Roboto" pitchFamily="2" charset="0"/>
                <a:cs typeface="Calibri" pitchFamily="34" charset="0"/>
                <a:sym typeface="Helvetica Neue"/>
              </a:rPr>
              <a:t> by </a:t>
            </a:r>
            <a:r>
              <a:rPr kumimoji="0" lang="en-US" sz="6000" b="0" i="0" u="none"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&gt;500</a:t>
            </a:r>
            <a:r>
              <a:rPr kumimoji="0" lang="en-US" sz="6000" b="0" i="0" u="none" strike="noStrike" cap="none" spc="0" normalizeH="0" dirty="0" smtClean="0">
                <a:ln>
                  <a:noFill/>
                </a:ln>
                <a:solidFill>
                  <a:srgbClr val="FFFFFF"/>
                </a:solidFill>
                <a:effectLst/>
                <a:uFillTx/>
                <a:latin typeface="Calibri" pitchFamily="34" charset="0"/>
                <a:ea typeface="Roboto" pitchFamily="2" charset="0"/>
                <a:cs typeface="Calibri" pitchFamily="34" charset="0"/>
                <a:sym typeface="Helvetica Neue"/>
              </a:rPr>
              <a:t> organizations and &gt;12,500 individuals</a:t>
            </a:r>
            <a:endParaRPr kumimoji="0" lang="en-US" sz="6000" b="0" i="0" u="none" strike="noStrike" cap="none" spc="0" normalizeH="0" baseline="0" dirty="0">
              <a:ln>
                <a:noFill/>
              </a:ln>
              <a:solidFill>
                <a:srgbClr val="FFFFFF"/>
              </a:solidFill>
              <a:effectLst/>
              <a:uFillTx/>
              <a:latin typeface="Calibri" pitchFamily="34" charset="0"/>
              <a:ea typeface="Roboto" pitchFamily="2" charset="0"/>
              <a:cs typeface="Calibri" pitchFamily="34" charset="0"/>
              <a:sym typeface="Helvetica Neue"/>
            </a:endParaRPr>
          </a:p>
        </p:txBody>
      </p:sp>
      <p:grpSp>
        <p:nvGrpSpPr>
          <p:cNvPr id="8" name="Group 7"/>
          <p:cNvGrpSpPr/>
          <p:nvPr/>
        </p:nvGrpSpPr>
        <p:grpSpPr>
          <a:xfrm>
            <a:off x="1068965" y="12525510"/>
            <a:ext cx="22246070" cy="914400"/>
            <a:chOff x="351803" y="12525510"/>
            <a:chExt cx="22246070" cy="914400"/>
          </a:xfrm>
        </p:grpSpPr>
        <p:grpSp>
          <p:nvGrpSpPr>
            <p:cNvPr id="9" name="Group 30">
              <a:extLst>
                <a:ext uri="{FF2B5EF4-FFF2-40B4-BE49-F238E27FC236}">
                  <a16:creationId xmlns:a16="http://schemas.microsoft.com/office/drawing/2014/main" xmlns="" id="{BB5F8CD2-6AA2-1440-8388-C662255CC69F}"/>
                </a:ext>
              </a:extLst>
            </p:cNvPr>
            <p:cNvGrpSpPr>
              <a:grpSpLocks noChangeAspect="1"/>
            </p:cNvGrpSpPr>
            <p:nvPr/>
          </p:nvGrpSpPr>
          <p:grpSpPr>
            <a:xfrm>
              <a:off x="7886061" y="12525510"/>
              <a:ext cx="2214233" cy="914400"/>
              <a:chOff x="0" y="0"/>
              <a:chExt cx="3690387" cy="1524000"/>
            </a:xfrm>
          </p:grpSpPr>
          <p:sp>
            <p:nvSpPr>
              <p:cNvPr id="34" name="Rectangle 17">
                <a:extLst>
                  <a:ext uri="{FF2B5EF4-FFF2-40B4-BE49-F238E27FC236}">
                    <a16:creationId xmlns:a16="http://schemas.microsoft.com/office/drawing/2014/main" xmlns="" id="{55E3AB17-CAEF-A04C-B73E-CE1773EA66E5}"/>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35" name="Picture 3" descr="Picture 3">
                <a:extLst>
                  <a:ext uri="{FF2B5EF4-FFF2-40B4-BE49-F238E27FC236}">
                    <a16:creationId xmlns:a16="http://schemas.microsoft.com/office/drawing/2014/main" xmlns="" id="{1FD9067B-DBCF-C74C-ACC9-97EEDBA354F0}"/>
                  </a:ext>
                </a:extLst>
              </p:cNvPr>
              <p:cNvPicPr>
                <a:picLocks noChangeAspect="1"/>
              </p:cNvPicPr>
              <p:nvPr/>
            </p:nvPicPr>
            <p:blipFill>
              <a:blip r:embed="rId5">
                <a:extLst/>
              </a:blip>
              <a:stretch>
                <a:fillRect/>
              </a:stretch>
            </p:blipFill>
            <p:spPr>
              <a:xfrm>
                <a:off x="128344" y="121919"/>
                <a:ext cx="3433700" cy="1280162"/>
              </a:xfrm>
              <a:prstGeom prst="rect">
                <a:avLst/>
              </a:prstGeom>
              <a:ln w="12700" cap="flat">
                <a:noFill/>
                <a:miter lim="400000"/>
              </a:ln>
              <a:effectLst/>
            </p:spPr>
          </p:pic>
        </p:grpSp>
        <p:grpSp>
          <p:nvGrpSpPr>
            <p:cNvPr id="10" name="Group 27">
              <a:extLst>
                <a:ext uri="{FF2B5EF4-FFF2-40B4-BE49-F238E27FC236}">
                  <a16:creationId xmlns:a16="http://schemas.microsoft.com/office/drawing/2014/main" xmlns="" id="{91DE2C66-2515-4544-862D-8427374B1073}"/>
                </a:ext>
              </a:extLst>
            </p:cNvPr>
            <p:cNvGrpSpPr>
              <a:grpSpLocks noChangeAspect="1"/>
            </p:cNvGrpSpPr>
            <p:nvPr/>
          </p:nvGrpSpPr>
          <p:grpSpPr>
            <a:xfrm>
              <a:off x="12903654" y="12525510"/>
              <a:ext cx="2214231" cy="914400"/>
              <a:chOff x="0" y="0"/>
              <a:chExt cx="3690387" cy="1524000"/>
            </a:xfrm>
          </p:grpSpPr>
          <p:sp>
            <p:nvSpPr>
              <p:cNvPr id="32" name="Rectangle 19">
                <a:extLst>
                  <a:ext uri="{FF2B5EF4-FFF2-40B4-BE49-F238E27FC236}">
                    <a16:creationId xmlns:a16="http://schemas.microsoft.com/office/drawing/2014/main" xmlns="" id="{1F14DDD1-AAF3-1949-8025-BE575FD5D5E5}"/>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33" name="Picture 4" descr="Picture 4">
                <a:extLst>
                  <a:ext uri="{FF2B5EF4-FFF2-40B4-BE49-F238E27FC236}">
                    <a16:creationId xmlns:a16="http://schemas.microsoft.com/office/drawing/2014/main" xmlns="" id="{D3D19961-3E81-CF48-8B53-A3B7DA158323}"/>
                  </a:ext>
                </a:extLst>
              </p:cNvPr>
              <p:cNvPicPr>
                <a:picLocks noChangeAspect="1"/>
              </p:cNvPicPr>
              <p:nvPr/>
            </p:nvPicPr>
            <p:blipFill>
              <a:blip r:embed="rId6">
                <a:extLst/>
              </a:blip>
              <a:stretch>
                <a:fillRect/>
              </a:stretch>
            </p:blipFill>
            <p:spPr>
              <a:xfrm>
                <a:off x="1296553" y="213359"/>
                <a:ext cx="1097281" cy="1097282"/>
              </a:xfrm>
              <a:prstGeom prst="rect">
                <a:avLst/>
              </a:prstGeom>
              <a:ln w="12700" cap="flat">
                <a:noFill/>
                <a:miter lim="400000"/>
              </a:ln>
              <a:effectLst/>
            </p:spPr>
          </p:pic>
        </p:grpSp>
        <p:grpSp>
          <p:nvGrpSpPr>
            <p:cNvPr id="11" name="Group 29">
              <a:extLst>
                <a:ext uri="{FF2B5EF4-FFF2-40B4-BE49-F238E27FC236}">
                  <a16:creationId xmlns:a16="http://schemas.microsoft.com/office/drawing/2014/main" xmlns="" id="{C3AF333F-0639-684B-8A93-B54BBAEEA93C}"/>
                </a:ext>
              </a:extLst>
            </p:cNvPr>
            <p:cNvGrpSpPr>
              <a:grpSpLocks noChangeAspect="1"/>
            </p:cNvGrpSpPr>
            <p:nvPr/>
          </p:nvGrpSpPr>
          <p:grpSpPr>
            <a:xfrm>
              <a:off x="20383642" y="12525510"/>
              <a:ext cx="2214231" cy="914400"/>
              <a:chOff x="0" y="0"/>
              <a:chExt cx="3690387" cy="1524000"/>
            </a:xfrm>
          </p:grpSpPr>
          <p:sp>
            <p:nvSpPr>
              <p:cNvPr id="30" name="Rectangle 21">
                <a:extLst>
                  <a:ext uri="{FF2B5EF4-FFF2-40B4-BE49-F238E27FC236}">
                    <a16:creationId xmlns:a16="http://schemas.microsoft.com/office/drawing/2014/main" xmlns="" id="{519FF34F-7743-574E-96E1-897E20D3CE76}"/>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31" name="Picture 8" descr="Picture 8">
                <a:extLst>
                  <a:ext uri="{FF2B5EF4-FFF2-40B4-BE49-F238E27FC236}">
                    <a16:creationId xmlns:a16="http://schemas.microsoft.com/office/drawing/2014/main" xmlns="" id="{71F167BA-15D0-D942-8FF8-94FB8770F4BA}"/>
                  </a:ext>
                </a:extLst>
              </p:cNvPr>
              <p:cNvPicPr>
                <a:picLocks noChangeAspect="1"/>
              </p:cNvPicPr>
              <p:nvPr/>
            </p:nvPicPr>
            <p:blipFill>
              <a:blip r:embed="rId7">
                <a:extLst/>
              </a:blip>
              <a:stretch>
                <a:fillRect/>
              </a:stretch>
            </p:blipFill>
            <p:spPr>
              <a:xfrm>
                <a:off x="1205113" y="121919"/>
                <a:ext cx="1280161" cy="1280162"/>
              </a:xfrm>
              <a:prstGeom prst="rect">
                <a:avLst/>
              </a:prstGeom>
              <a:ln w="12700" cap="flat">
                <a:noFill/>
                <a:miter lim="400000"/>
              </a:ln>
              <a:effectLst/>
            </p:spPr>
          </p:pic>
        </p:grpSp>
        <p:grpSp>
          <p:nvGrpSpPr>
            <p:cNvPr id="12" name="Group 26">
              <a:extLst>
                <a:ext uri="{FF2B5EF4-FFF2-40B4-BE49-F238E27FC236}">
                  <a16:creationId xmlns:a16="http://schemas.microsoft.com/office/drawing/2014/main" xmlns="" id="{BDAB264B-3C58-AE40-A4EB-D326BA643D34}"/>
                </a:ext>
              </a:extLst>
            </p:cNvPr>
            <p:cNvGrpSpPr>
              <a:grpSpLocks noChangeAspect="1"/>
            </p:cNvGrpSpPr>
            <p:nvPr/>
          </p:nvGrpSpPr>
          <p:grpSpPr>
            <a:xfrm>
              <a:off x="5374452" y="12525510"/>
              <a:ext cx="2214233" cy="914400"/>
              <a:chOff x="0" y="0"/>
              <a:chExt cx="3690387" cy="1524000"/>
            </a:xfrm>
          </p:grpSpPr>
          <p:sp>
            <p:nvSpPr>
              <p:cNvPr id="28" name="Rectangle 13">
                <a:extLst>
                  <a:ext uri="{FF2B5EF4-FFF2-40B4-BE49-F238E27FC236}">
                    <a16:creationId xmlns:a16="http://schemas.microsoft.com/office/drawing/2014/main" xmlns="" id="{15E1894F-3185-6946-9529-E3B8E732887A}"/>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9" name="Picture 13" descr="Picture 13">
                <a:extLst>
                  <a:ext uri="{FF2B5EF4-FFF2-40B4-BE49-F238E27FC236}">
                    <a16:creationId xmlns:a16="http://schemas.microsoft.com/office/drawing/2014/main" xmlns="" id="{928FA585-1545-D44A-9129-AE416E5C5F3E}"/>
                  </a:ext>
                </a:extLst>
              </p:cNvPr>
              <p:cNvPicPr>
                <a:picLocks noChangeAspect="1"/>
              </p:cNvPicPr>
              <p:nvPr/>
            </p:nvPicPr>
            <p:blipFill>
              <a:blip r:embed="rId8">
                <a:extLst/>
              </a:blip>
              <a:stretch>
                <a:fillRect/>
              </a:stretch>
            </p:blipFill>
            <p:spPr>
              <a:xfrm>
                <a:off x="559812" y="213359"/>
                <a:ext cx="2570766" cy="1097282"/>
              </a:xfrm>
              <a:prstGeom prst="rect">
                <a:avLst/>
              </a:prstGeom>
              <a:ln w="12700" cap="flat">
                <a:noFill/>
                <a:miter lim="400000"/>
              </a:ln>
              <a:effectLst/>
            </p:spPr>
          </p:pic>
        </p:grpSp>
        <p:grpSp>
          <p:nvGrpSpPr>
            <p:cNvPr id="13" name="Group 32">
              <a:extLst>
                <a:ext uri="{FF2B5EF4-FFF2-40B4-BE49-F238E27FC236}">
                  <a16:creationId xmlns:a16="http://schemas.microsoft.com/office/drawing/2014/main" xmlns="" id="{B0C42AD2-8C90-4743-92A8-97607790AA6A}"/>
                </a:ext>
              </a:extLst>
            </p:cNvPr>
            <p:cNvGrpSpPr>
              <a:grpSpLocks noChangeAspect="1"/>
            </p:cNvGrpSpPr>
            <p:nvPr/>
          </p:nvGrpSpPr>
          <p:grpSpPr>
            <a:xfrm>
              <a:off x="17893755" y="12525510"/>
              <a:ext cx="2214233" cy="914400"/>
              <a:chOff x="0" y="0"/>
              <a:chExt cx="3690387" cy="1524000"/>
            </a:xfrm>
          </p:grpSpPr>
          <p:sp>
            <p:nvSpPr>
              <p:cNvPr id="26" name="Rectangle 6">
                <a:extLst>
                  <a:ext uri="{FF2B5EF4-FFF2-40B4-BE49-F238E27FC236}">
                    <a16:creationId xmlns:a16="http://schemas.microsoft.com/office/drawing/2014/main" xmlns="" id="{E118CDC9-1B96-6043-B982-48FB544ED3FD}"/>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7" name="Picture 2" descr="Picture 2">
                <a:extLst>
                  <a:ext uri="{FF2B5EF4-FFF2-40B4-BE49-F238E27FC236}">
                    <a16:creationId xmlns:a16="http://schemas.microsoft.com/office/drawing/2014/main" xmlns="" id="{9818DA34-78DE-F447-8BB4-C6F0C8A2493C}"/>
                  </a:ext>
                </a:extLst>
              </p:cNvPr>
              <p:cNvPicPr>
                <a:picLocks noChangeAspect="1"/>
              </p:cNvPicPr>
              <p:nvPr/>
            </p:nvPicPr>
            <p:blipFill>
              <a:blip r:embed="rId9">
                <a:extLst/>
              </a:blip>
              <a:stretch>
                <a:fillRect/>
              </a:stretch>
            </p:blipFill>
            <p:spPr>
              <a:xfrm>
                <a:off x="709486" y="121919"/>
                <a:ext cx="2271416" cy="1280162"/>
              </a:xfrm>
              <a:prstGeom prst="rect">
                <a:avLst/>
              </a:prstGeom>
              <a:ln w="12700" cap="flat">
                <a:noFill/>
                <a:miter lim="400000"/>
              </a:ln>
              <a:effectLst/>
            </p:spPr>
          </p:pic>
        </p:grpSp>
        <p:grpSp>
          <p:nvGrpSpPr>
            <p:cNvPr id="14" name="Group 28">
              <a:extLst>
                <a:ext uri="{FF2B5EF4-FFF2-40B4-BE49-F238E27FC236}">
                  <a16:creationId xmlns:a16="http://schemas.microsoft.com/office/drawing/2014/main" xmlns="" id="{12949DC2-12AD-0740-AF76-5600420F4C34}"/>
                </a:ext>
              </a:extLst>
            </p:cNvPr>
            <p:cNvGrpSpPr>
              <a:grpSpLocks noChangeAspect="1"/>
            </p:cNvGrpSpPr>
            <p:nvPr/>
          </p:nvGrpSpPr>
          <p:grpSpPr>
            <a:xfrm>
              <a:off x="15405359" y="12525510"/>
              <a:ext cx="2214232" cy="914400"/>
              <a:chOff x="0" y="0"/>
              <a:chExt cx="3690387" cy="1524000"/>
            </a:xfrm>
          </p:grpSpPr>
          <p:sp>
            <p:nvSpPr>
              <p:cNvPr id="24" name="Rectangle 23">
                <a:extLst>
                  <a:ext uri="{FF2B5EF4-FFF2-40B4-BE49-F238E27FC236}">
                    <a16:creationId xmlns:a16="http://schemas.microsoft.com/office/drawing/2014/main" xmlns="" id="{E07864F0-6BA0-E449-B60E-1A240EB26410}"/>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5" name="Picture 6" descr="Picture 6">
                <a:extLst>
                  <a:ext uri="{FF2B5EF4-FFF2-40B4-BE49-F238E27FC236}">
                    <a16:creationId xmlns:a16="http://schemas.microsoft.com/office/drawing/2014/main" xmlns="" id="{1F7232F4-65D0-4E45-8B36-9357570A3D65}"/>
                  </a:ext>
                </a:extLst>
              </p:cNvPr>
              <p:cNvPicPr>
                <a:picLocks noChangeAspect="1"/>
              </p:cNvPicPr>
              <p:nvPr/>
            </p:nvPicPr>
            <p:blipFill>
              <a:blip r:embed="rId10">
                <a:extLst/>
              </a:blip>
              <a:stretch>
                <a:fillRect/>
              </a:stretch>
            </p:blipFill>
            <p:spPr>
              <a:xfrm>
                <a:off x="144668" y="259079"/>
                <a:ext cx="3401054" cy="1005842"/>
              </a:xfrm>
              <a:prstGeom prst="rect">
                <a:avLst/>
              </a:prstGeom>
              <a:ln w="12700" cap="flat">
                <a:noFill/>
                <a:miter lim="400000"/>
              </a:ln>
              <a:effectLst/>
            </p:spPr>
          </p:pic>
        </p:grpSp>
        <p:grpSp>
          <p:nvGrpSpPr>
            <p:cNvPr id="15" name="Group 14">
              <a:extLst>
                <a:ext uri="{FF2B5EF4-FFF2-40B4-BE49-F238E27FC236}">
                  <a16:creationId xmlns:a16="http://schemas.microsoft.com/office/drawing/2014/main" xmlns="" id="{51E9E048-0A13-8442-858C-33FB38E26E24}"/>
                </a:ext>
              </a:extLst>
            </p:cNvPr>
            <p:cNvGrpSpPr>
              <a:grpSpLocks noChangeAspect="1"/>
            </p:cNvGrpSpPr>
            <p:nvPr/>
          </p:nvGrpSpPr>
          <p:grpSpPr>
            <a:xfrm>
              <a:off x="351803" y="12525510"/>
              <a:ext cx="2214233" cy="914400"/>
              <a:chOff x="0" y="0"/>
              <a:chExt cx="3690387" cy="1524000"/>
            </a:xfrm>
          </p:grpSpPr>
          <p:sp>
            <p:nvSpPr>
              <p:cNvPr id="22" name="Rectangle 1">
                <a:extLst>
                  <a:ext uri="{FF2B5EF4-FFF2-40B4-BE49-F238E27FC236}">
                    <a16:creationId xmlns:a16="http://schemas.microsoft.com/office/drawing/2014/main" xmlns="" id="{EBE50863-80BD-E344-86EB-6642783F2383}"/>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3" name="Picture 9" descr="Picture 9">
                <a:extLst>
                  <a:ext uri="{FF2B5EF4-FFF2-40B4-BE49-F238E27FC236}">
                    <a16:creationId xmlns:a16="http://schemas.microsoft.com/office/drawing/2014/main" xmlns="" id="{5139D491-F12A-0D4F-8664-4E083EDF8746}"/>
                  </a:ext>
                </a:extLst>
              </p:cNvPr>
              <p:cNvPicPr>
                <a:picLocks noChangeAspect="1"/>
              </p:cNvPicPr>
              <p:nvPr/>
            </p:nvPicPr>
            <p:blipFill>
              <a:blip r:embed="rId11">
                <a:extLst/>
              </a:blip>
              <a:srcRect/>
              <a:stretch>
                <a:fillRect/>
              </a:stretch>
            </p:blipFill>
            <p:spPr>
              <a:xfrm>
                <a:off x="517840" y="213359"/>
                <a:ext cx="2654710" cy="1097282"/>
              </a:xfrm>
              <a:prstGeom prst="rect">
                <a:avLst/>
              </a:prstGeom>
              <a:ln w="12700" cap="flat">
                <a:noFill/>
                <a:miter lim="400000"/>
              </a:ln>
              <a:effectLst/>
            </p:spPr>
          </p:pic>
        </p:grpSp>
        <p:grpSp>
          <p:nvGrpSpPr>
            <p:cNvPr id="16" name="Group 31">
              <a:extLst>
                <a:ext uri="{FF2B5EF4-FFF2-40B4-BE49-F238E27FC236}">
                  <a16:creationId xmlns:a16="http://schemas.microsoft.com/office/drawing/2014/main" xmlns="" id="{5659F8CD-71AB-EA41-84F9-5891B7966D45}"/>
                </a:ext>
              </a:extLst>
            </p:cNvPr>
            <p:cNvGrpSpPr>
              <a:grpSpLocks noChangeAspect="1"/>
            </p:cNvGrpSpPr>
            <p:nvPr/>
          </p:nvGrpSpPr>
          <p:grpSpPr>
            <a:xfrm>
              <a:off x="2866552" y="12525510"/>
              <a:ext cx="2214233" cy="914400"/>
              <a:chOff x="0" y="0"/>
              <a:chExt cx="3690387" cy="1524000"/>
            </a:xfrm>
          </p:grpSpPr>
          <p:sp>
            <p:nvSpPr>
              <p:cNvPr id="20" name="Rectangle 11">
                <a:extLst>
                  <a:ext uri="{FF2B5EF4-FFF2-40B4-BE49-F238E27FC236}">
                    <a16:creationId xmlns:a16="http://schemas.microsoft.com/office/drawing/2014/main" xmlns="" id="{DFE6E1CF-B00D-7142-857E-B5FD695C7456}"/>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21" name="Picture 11" descr="Picture 11">
                <a:extLst>
                  <a:ext uri="{FF2B5EF4-FFF2-40B4-BE49-F238E27FC236}">
                    <a16:creationId xmlns:a16="http://schemas.microsoft.com/office/drawing/2014/main" xmlns="" id="{A5FF9B9A-38A0-7D49-B80C-5AFE915B928E}"/>
                  </a:ext>
                </a:extLst>
              </p:cNvPr>
              <p:cNvPicPr>
                <a:picLocks noChangeAspect="1"/>
              </p:cNvPicPr>
              <p:nvPr/>
            </p:nvPicPr>
            <p:blipFill>
              <a:blip r:embed="rId12">
                <a:extLst/>
              </a:blip>
              <a:stretch>
                <a:fillRect/>
              </a:stretch>
            </p:blipFill>
            <p:spPr>
              <a:xfrm>
                <a:off x="264750" y="121919"/>
                <a:ext cx="3160888" cy="1280162"/>
              </a:xfrm>
              <a:prstGeom prst="rect">
                <a:avLst/>
              </a:prstGeom>
              <a:ln w="12700" cap="flat">
                <a:noFill/>
                <a:miter lim="400000"/>
              </a:ln>
              <a:effectLst/>
            </p:spPr>
          </p:pic>
        </p:grpSp>
        <p:grpSp>
          <p:nvGrpSpPr>
            <p:cNvPr id="17" name="Group 33">
              <a:extLst>
                <a:ext uri="{FF2B5EF4-FFF2-40B4-BE49-F238E27FC236}">
                  <a16:creationId xmlns:a16="http://schemas.microsoft.com/office/drawing/2014/main" xmlns="" id="{E7055BFB-6804-FF4C-BD71-5811B3B2078E}"/>
                </a:ext>
              </a:extLst>
            </p:cNvPr>
            <p:cNvGrpSpPr>
              <a:grpSpLocks noChangeAspect="1"/>
            </p:cNvGrpSpPr>
            <p:nvPr/>
          </p:nvGrpSpPr>
          <p:grpSpPr>
            <a:xfrm>
              <a:off x="10397596" y="12525510"/>
              <a:ext cx="2214233" cy="914400"/>
              <a:chOff x="0" y="0"/>
              <a:chExt cx="3690387" cy="1524000"/>
            </a:xfrm>
          </p:grpSpPr>
          <p:sp>
            <p:nvSpPr>
              <p:cNvPr id="18" name="Rectangle 15">
                <a:extLst>
                  <a:ext uri="{FF2B5EF4-FFF2-40B4-BE49-F238E27FC236}">
                    <a16:creationId xmlns:a16="http://schemas.microsoft.com/office/drawing/2014/main" xmlns="" id="{F6AA42B7-4A54-704D-8EC6-C5BA7123F499}"/>
                  </a:ext>
                </a:extLst>
              </p:cNvPr>
              <p:cNvSpPr/>
              <p:nvPr/>
            </p:nvSpPr>
            <p:spPr>
              <a:xfrm>
                <a:off x="0" y="0"/>
                <a:ext cx="3690388" cy="15240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19" name="Picture 7" descr="Picture 7">
                <a:extLst>
                  <a:ext uri="{FF2B5EF4-FFF2-40B4-BE49-F238E27FC236}">
                    <a16:creationId xmlns:a16="http://schemas.microsoft.com/office/drawing/2014/main" xmlns="" id="{A65D2D93-BF89-CE4D-BCD6-27FCEE63298E}"/>
                  </a:ext>
                </a:extLst>
              </p:cNvPr>
              <p:cNvPicPr>
                <a:picLocks noChangeAspect="1"/>
              </p:cNvPicPr>
              <p:nvPr/>
            </p:nvPicPr>
            <p:blipFill>
              <a:blip r:embed="rId13">
                <a:extLst/>
              </a:blip>
              <a:srcRect t="39354" b="35298"/>
              <a:stretch>
                <a:fillRect/>
              </a:stretch>
            </p:blipFill>
            <p:spPr>
              <a:xfrm>
                <a:off x="113596" y="323087"/>
                <a:ext cx="3463196" cy="877826"/>
              </a:xfrm>
              <a:prstGeom prst="rect">
                <a:avLst/>
              </a:prstGeom>
              <a:ln w="12700" cap="flat">
                <a:noFill/>
                <a:miter lim="400000"/>
              </a:ln>
              <a:effectLst/>
            </p:spPr>
          </p:pic>
        </p:grpSp>
      </p:grpSp>
      <p:sp>
        <p:nvSpPr>
          <p:cNvPr id="36" name="Subtitle 2"/>
          <p:cNvSpPr txBox="1">
            <a:spLocks/>
          </p:cNvSpPr>
          <p:nvPr/>
        </p:nvSpPr>
        <p:spPr>
          <a:xfrm>
            <a:off x="1778000" y="11544300"/>
            <a:ext cx="20828001" cy="1235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a:defRPr sz="4000"/>
            </a:pPr>
            <a:r>
              <a:rPr lang="en-US" sz="4800" dirty="0" smtClean="0">
                <a:latin typeface="Calibri" panose="020F0502020204030204" pitchFamily="34" charset="0"/>
                <a:cs typeface="Calibri" panose="020F0502020204030204" pitchFamily="34" charset="0"/>
              </a:rPr>
              <a:t>Supporting organizations</a:t>
            </a:r>
          </a:p>
        </p:txBody>
      </p:sp>
      <p:pic>
        <p:nvPicPr>
          <p:cNvPr id="37" name="Picture 2" descr="C:\Users\ahatch\Desktop\dora-logo whit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92554" y="2680271"/>
            <a:ext cx="7598893"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2320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436422"/>
            <a:ext cx="24384000" cy="1935126"/>
          </a:xfrm>
          <a:prstGeom prst="rect">
            <a:avLst/>
          </a:prstGeom>
        </p:spPr>
        <p:txBody>
          <a:bodyPr>
            <a:normAutofit/>
          </a:bodyPr>
          <a:lstStyle>
            <a:lvl1pPr>
              <a:defRPr sz="7800"/>
            </a:lvl1pPr>
          </a:lstStyle>
          <a:p>
            <a:r>
              <a:rPr lang="en-GB" dirty="0" smtClean="0"/>
              <a:t>Meaningful Assessment Improves Research</a:t>
            </a:r>
            <a:endParaRPr dirty="0"/>
          </a:p>
        </p:txBody>
      </p:sp>
      <p:sp>
        <p:nvSpPr>
          <p:cNvPr id="170" name="Content Placeholder 2"/>
          <p:cNvSpPr txBox="1">
            <a:spLocks noGrp="1"/>
          </p:cNvSpPr>
          <p:nvPr>
            <p:ph type="body" idx="1"/>
          </p:nvPr>
        </p:nvSpPr>
        <p:spPr>
          <a:xfrm>
            <a:off x="1689100" y="2724298"/>
            <a:ext cx="21005800" cy="6191102"/>
          </a:xfrm>
          <a:prstGeom prst="rect">
            <a:avLst/>
          </a:prstGeom>
        </p:spPr>
        <p:txBody>
          <a:bodyPr numCol="1" anchor="t">
            <a:normAutofit/>
          </a:bodyPr>
          <a:lstStyle/>
          <a:p>
            <a:pPr>
              <a:spcBef>
                <a:spcPts val="1300"/>
              </a:spcBef>
              <a:buSzPct val="100000"/>
              <a:defRPr sz="5600"/>
            </a:pPr>
            <a:r>
              <a:rPr lang="en-GB" dirty="0" smtClean="0"/>
              <a:t>Promotes </a:t>
            </a:r>
            <a:r>
              <a:rPr lang="en-GB" dirty="0"/>
              <a:t>value of </a:t>
            </a:r>
            <a:r>
              <a:rPr lang="en-GB" dirty="0" smtClean="0"/>
              <a:t>all scholarly outputs </a:t>
            </a:r>
          </a:p>
          <a:p>
            <a:pPr>
              <a:spcBef>
                <a:spcPts val="1300"/>
              </a:spcBef>
              <a:buSzPct val="100000"/>
              <a:defRPr sz="5600"/>
            </a:pPr>
            <a:endParaRPr lang="en-GB" dirty="0" smtClean="0"/>
          </a:p>
          <a:p>
            <a:pPr>
              <a:spcBef>
                <a:spcPts val="1300"/>
              </a:spcBef>
              <a:buSzPct val="100000"/>
              <a:defRPr sz="5600"/>
            </a:pPr>
            <a:endParaRPr lang="en-GB" dirty="0"/>
          </a:p>
          <a:p>
            <a:pPr marL="0" indent="0">
              <a:spcBef>
                <a:spcPts val="1300"/>
              </a:spcBef>
              <a:buSzPct val="100000"/>
              <a:buNone/>
              <a:defRPr sz="5600"/>
            </a:pPr>
            <a:endParaRPr lang="en-GB" dirty="0"/>
          </a:p>
          <a:p>
            <a:pPr marL="0" indent="0">
              <a:spcBef>
                <a:spcPts val="1300"/>
              </a:spcBef>
              <a:buSzPct val="100000"/>
              <a:buNone/>
              <a:defRPr sz="5600"/>
            </a:pPr>
            <a:endParaRPr lang="en-GB" sz="1200" dirty="0" smtClean="0"/>
          </a:p>
          <a:p>
            <a:pPr>
              <a:spcBef>
                <a:spcPts val="1300"/>
              </a:spcBef>
              <a:buSzPct val="100000"/>
              <a:defRPr sz="5600"/>
            </a:pPr>
            <a:r>
              <a:rPr lang="en-GB" dirty="0" smtClean="0"/>
              <a:t>Focuses </a:t>
            </a:r>
            <a:r>
              <a:rPr lang="en-GB" dirty="0"/>
              <a:t>on the merits of the </a:t>
            </a:r>
            <a:r>
              <a:rPr lang="en-GB" dirty="0" smtClean="0"/>
              <a:t>work</a:t>
            </a:r>
          </a:p>
        </p:txBody>
      </p:sp>
      <p:sp>
        <p:nvSpPr>
          <p:cNvPr id="6" name="Content Placeholder 2"/>
          <p:cNvSpPr txBox="1">
            <a:spLocks/>
          </p:cNvSpPr>
          <p:nvPr/>
        </p:nvSpPr>
        <p:spPr>
          <a:xfrm>
            <a:off x="2215572" y="3915790"/>
            <a:ext cx="16903701" cy="283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lvl="1">
              <a:spcBef>
                <a:spcPts val="1300"/>
              </a:spcBef>
              <a:buSzPct val="100000"/>
              <a:buFont typeface="Calibri" pitchFamily="34" charset="0"/>
              <a:buChar char="‒"/>
              <a:defRPr sz="5600"/>
            </a:pPr>
            <a:r>
              <a:rPr lang="en-GB" sz="3600" dirty="0" smtClean="0"/>
              <a:t>Journal articles </a:t>
            </a:r>
            <a:endParaRPr lang="en-GB" sz="3600" dirty="0"/>
          </a:p>
          <a:p>
            <a:pPr lvl="1">
              <a:spcBef>
                <a:spcPts val="1300"/>
              </a:spcBef>
              <a:buSzPct val="100000"/>
              <a:buFont typeface="Calibri" pitchFamily="34" charset="0"/>
              <a:buChar char="‒"/>
              <a:defRPr sz="5600"/>
            </a:pPr>
            <a:r>
              <a:rPr lang="en-GB" sz="3600" dirty="0" smtClean="0"/>
              <a:t>Preprints</a:t>
            </a:r>
          </a:p>
          <a:p>
            <a:pPr lvl="1">
              <a:spcBef>
                <a:spcPts val="1300"/>
              </a:spcBef>
              <a:buSzPct val="100000"/>
              <a:buFont typeface="Calibri" pitchFamily="34" charset="0"/>
              <a:buChar char="‒"/>
              <a:defRPr sz="5600"/>
            </a:pPr>
            <a:r>
              <a:rPr lang="en-GB" sz="3600" dirty="0" smtClean="0"/>
              <a:t>Datasets</a:t>
            </a:r>
          </a:p>
          <a:p>
            <a:pPr lvl="1">
              <a:spcBef>
                <a:spcPts val="1300"/>
              </a:spcBef>
              <a:buSzPct val="100000"/>
              <a:buFont typeface="Calibri" pitchFamily="34" charset="0"/>
              <a:buChar char="‒"/>
              <a:defRPr sz="5600"/>
            </a:pPr>
            <a:r>
              <a:rPr lang="en-GB" sz="3600" dirty="0" smtClean="0"/>
              <a:t>Software</a:t>
            </a:r>
          </a:p>
          <a:p>
            <a:pPr lvl="1">
              <a:spcBef>
                <a:spcPts val="1300"/>
              </a:spcBef>
              <a:buSzPct val="100000"/>
              <a:buFont typeface="Calibri" pitchFamily="34" charset="0"/>
              <a:buChar char="‒"/>
              <a:defRPr sz="5600"/>
            </a:pPr>
            <a:r>
              <a:rPr lang="en-GB" sz="3600" dirty="0" smtClean="0"/>
              <a:t>Protocols</a:t>
            </a:r>
          </a:p>
          <a:p>
            <a:pPr lvl="1">
              <a:spcBef>
                <a:spcPts val="1300"/>
              </a:spcBef>
              <a:buSzPct val="100000"/>
              <a:buFont typeface="Calibri" pitchFamily="34" charset="0"/>
              <a:buChar char="‒"/>
              <a:defRPr sz="5600"/>
            </a:pPr>
            <a:r>
              <a:rPr lang="en-GB" sz="3600" dirty="0" smtClean="0"/>
              <a:t>Research materials</a:t>
            </a:r>
          </a:p>
          <a:p>
            <a:pPr lvl="1">
              <a:spcBef>
                <a:spcPts val="1300"/>
              </a:spcBef>
              <a:buSzPct val="100000"/>
              <a:buFont typeface="Calibri" pitchFamily="34" charset="0"/>
              <a:buChar char="‒"/>
              <a:defRPr sz="5600"/>
            </a:pPr>
            <a:r>
              <a:rPr lang="en-GB" sz="3600" dirty="0" smtClean="0"/>
              <a:t> Well-trained researchers</a:t>
            </a:r>
          </a:p>
          <a:p>
            <a:pPr lvl="1">
              <a:spcBef>
                <a:spcPts val="1300"/>
              </a:spcBef>
              <a:buSzPct val="100000"/>
              <a:buFont typeface="Calibri" pitchFamily="34" charset="0"/>
              <a:buChar char="‒"/>
              <a:defRPr sz="5600"/>
            </a:pPr>
            <a:r>
              <a:rPr lang="en-GB" sz="3600" dirty="0" smtClean="0"/>
              <a:t>Societal outcomes and policy changes</a:t>
            </a:r>
            <a:endParaRPr lang="en-GB" sz="3600" dirty="0"/>
          </a:p>
        </p:txBody>
      </p:sp>
      <p:sp>
        <p:nvSpPr>
          <p:cNvPr id="7" name="Content Placeholder 2"/>
          <p:cNvSpPr txBox="1">
            <a:spLocks/>
          </p:cNvSpPr>
          <p:nvPr/>
        </p:nvSpPr>
        <p:spPr>
          <a:xfrm>
            <a:off x="2215570" y="8291945"/>
            <a:ext cx="16384155" cy="283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lvl="1">
              <a:spcBef>
                <a:spcPts val="1300"/>
              </a:spcBef>
              <a:buSzPct val="100000"/>
              <a:buFont typeface="Calibri" pitchFamily="34" charset="0"/>
              <a:buChar char="‒"/>
              <a:defRPr sz="5600"/>
            </a:pPr>
            <a:r>
              <a:rPr lang="en-GB" sz="3600" dirty="0" smtClean="0"/>
              <a:t>Reduces JIF-chasing</a:t>
            </a:r>
            <a:endParaRPr lang="en-GB" sz="3600" dirty="0"/>
          </a:p>
          <a:p>
            <a:pPr lvl="1">
              <a:spcBef>
                <a:spcPts val="1300"/>
              </a:spcBef>
              <a:buSzPct val="100000"/>
              <a:buFont typeface="Calibri" pitchFamily="34" charset="0"/>
              <a:buChar char="‒"/>
              <a:defRPr sz="5600"/>
            </a:pPr>
            <a:r>
              <a:rPr lang="en-GB" sz="3600" dirty="0" smtClean="0"/>
              <a:t>Facilitates Open Science practices</a:t>
            </a:r>
          </a:p>
          <a:p>
            <a:pPr lvl="1">
              <a:spcBef>
                <a:spcPts val="1300"/>
              </a:spcBef>
              <a:buSzPct val="100000"/>
              <a:buFont typeface="Calibri" pitchFamily="34" charset="0"/>
              <a:buChar char="‒"/>
              <a:defRPr sz="5600"/>
            </a:pPr>
            <a:r>
              <a:rPr lang="en-GB" sz="3600" dirty="0" smtClean="0"/>
              <a:t>Improves rigor and reproducibility</a:t>
            </a:r>
          </a:p>
          <a:p>
            <a:pPr lvl="1">
              <a:spcBef>
                <a:spcPts val="1300"/>
              </a:spcBef>
              <a:buSzPct val="100000"/>
              <a:buFont typeface="Calibri" pitchFamily="34" charset="0"/>
              <a:buChar char="‒"/>
              <a:defRPr sz="5600"/>
            </a:pPr>
            <a:r>
              <a:rPr lang="en-GB" sz="3600" dirty="0" smtClean="0"/>
              <a:t>Enhances collaboration</a:t>
            </a:r>
          </a:p>
          <a:p>
            <a:pPr marL="635000" lvl="1" indent="0">
              <a:spcBef>
                <a:spcPts val="1300"/>
              </a:spcBef>
              <a:buSzPct val="100000"/>
              <a:buNone/>
              <a:defRPr sz="5600"/>
            </a:pPr>
            <a:endParaRPr lang="en-GB" sz="3600" dirty="0"/>
          </a:p>
        </p:txBody>
      </p:sp>
      <p:pic>
        <p:nvPicPr>
          <p:cNvPr id="8"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59982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6509"/>
            <a:ext cx="24384000" cy="1935126"/>
          </a:xfrm>
        </p:spPr>
        <p:txBody>
          <a:bodyPr/>
          <a:lstStyle/>
          <a:p>
            <a:r>
              <a:rPr lang="en-US" dirty="0" smtClean="0"/>
              <a:t>Change is happening: Research Institutes</a:t>
            </a:r>
            <a:endParaRPr lang="en-US" dirty="0"/>
          </a:p>
        </p:txBody>
      </p:sp>
      <p:grpSp>
        <p:nvGrpSpPr>
          <p:cNvPr id="8" name="Group 7"/>
          <p:cNvGrpSpPr/>
          <p:nvPr/>
        </p:nvGrpSpPr>
        <p:grpSpPr>
          <a:xfrm>
            <a:off x="1261320" y="2562242"/>
            <a:ext cx="6629400" cy="7248531"/>
            <a:chOff x="12051240" y="2839852"/>
            <a:chExt cx="6629400" cy="7248531"/>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3709"/>
            <a:stretch/>
          </p:blipFill>
          <p:spPr bwMode="auto">
            <a:xfrm>
              <a:off x="12051240" y="2839852"/>
              <a:ext cx="6629400" cy="586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051240" y="9062461"/>
              <a:ext cx="57611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FFFFFF"/>
                  </a:solidFill>
                  <a:effectLst/>
                  <a:uFillTx/>
                  <a:latin typeface="Helvetica Neue"/>
                  <a:ea typeface="Helvetica Neue"/>
                  <a:cs typeface="Helvetica Neue"/>
                  <a:sym typeface="Helvetica Neue"/>
                </a:rPr>
                <a:t>UT Southwestern</a:t>
              </a:r>
              <a:r>
                <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rPr>
                <a:t> Medical Center</a:t>
              </a: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Dallas, </a:t>
              </a:r>
              <a:r>
                <a:rPr lang="en-US" b="0" dirty="0" smtClean="0"/>
                <a:t>Texas</a:t>
              </a:r>
              <a:endParaRPr lang="en-US" b="0" baseline="0" dirty="0" smtClean="0"/>
            </a:p>
          </p:txBody>
        </p:sp>
      </p:grpSp>
      <p:grpSp>
        <p:nvGrpSpPr>
          <p:cNvPr id="7" name="Group 6"/>
          <p:cNvGrpSpPr/>
          <p:nvPr/>
        </p:nvGrpSpPr>
        <p:grpSpPr>
          <a:xfrm>
            <a:off x="9214319" y="2562242"/>
            <a:ext cx="7623085" cy="10661817"/>
            <a:chOff x="1416981" y="2839852"/>
            <a:chExt cx="7623085" cy="10661817"/>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981" y="2839852"/>
              <a:ext cx="7623085" cy="93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16981" y="12475747"/>
              <a:ext cx="46278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Charité</a:t>
              </a:r>
              <a:r>
                <a:rPr kumimoji="0" lang="en-US" sz="3000" b="0" i="0" u="none" strike="noStrike" cap="none" spc="0" normalizeH="0" baseline="0" dirty="0" smtClean="0">
                  <a:ln>
                    <a:noFill/>
                  </a:ln>
                  <a:solidFill>
                    <a:srgbClr val="FFFFFF"/>
                  </a:solidFill>
                  <a:effectLst/>
                  <a:uFillTx/>
                  <a:latin typeface="Helvetica Neue"/>
                  <a:ea typeface="Helvetica Neue"/>
                  <a:cs typeface="Helvetica Neue"/>
                  <a:sym typeface="Helvetica Neue"/>
                </a:rPr>
                <a:t> University Hospital</a:t>
              </a:r>
              <a:endPar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Berlin, Germany</a:t>
              </a:r>
            </a:p>
          </p:txBody>
        </p:sp>
      </p:grpSp>
      <p:sp>
        <p:nvSpPr>
          <p:cNvPr id="6" name="Rectangle 5"/>
          <p:cNvSpPr/>
          <p:nvPr/>
        </p:nvSpPr>
        <p:spPr>
          <a:xfrm>
            <a:off x="1261321" y="10397850"/>
            <a:ext cx="6851902" cy="2400657"/>
          </a:xfrm>
          <a:prstGeom prst="rect">
            <a:avLst/>
          </a:prstGeom>
        </p:spPr>
        <p:txBody>
          <a:bodyPr wrap="square">
            <a:spAutoFit/>
          </a:bodyPr>
          <a:lstStyle/>
          <a:p>
            <a:pPr algn="l"/>
            <a:r>
              <a:rPr lang="en-US" b="0" dirty="0" smtClean="0"/>
              <a:t>Candidates receive questions before Skype interviews, so they have time to reflect. The goal is to identify thoughtful individuals, in addition to candidates who process information quickly.</a:t>
            </a:r>
            <a:endParaRPr lang="en-US" b="0" dirty="0"/>
          </a:p>
        </p:txBody>
      </p:sp>
      <p:sp>
        <p:nvSpPr>
          <p:cNvPr id="19" name="Rectangle 18"/>
          <p:cNvSpPr/>
          <p:nvPr/>
        </p:nvSpPr>
        <p:spPr>
          <a:xfrm>
            <a:off x="17207345" y="2562242"/>
            <a:ext cx="6284422" cy="5170646"/>
          </a:xfrm>
          <a:prstGeom prst="rect">
            <a:avLst/>
          </a:prstGeom>
        </p:spPr>
        <p:txBody>
          <a:bodyPr wrap="square">
            <a:spAutoFit/>
          </a:bodyPr>
          <a:lstStyle/>
          <a:p>
            <a:pPr algn="l"/>
            <a:r>
              <a:rPr lang="en-US" b="0" dirty="0" smtClean="0"/>
              <a:t>Application includes:</a:t>
            </a:r>
          </a:p>
          <a:p>
            <a:pPr marL="457200" indent="-457200" algn="l">
              <a:buFont typeface="Arial" pitchFamily="34" charset="0"/>
              <a:buChar char="•"/>
            </a:pPr>
            <a:r>
              <a:rPr lang="en-US" b="0" dirty="0" smtClean="0"/>
              <a:t>Contribution to research field</a:t>
            </a:r>
          </a:p>
          <a:p>
            <a:pPr marL="457200" indent="-457200" algn="l">
              <a:buFont typeface="Arial" pitchFamily="34" charset="0"/>
              <a:buChar char="•"/>
            </a:pPr>
            <a:r>
              <a:rPr lang="en-US" b="0" dirty="0" smtClean="0"/>
              <a:t>Open Science</a:t>
            </a:r>
          </a:p>
          <a:p>
            <a:pPr marL="457200" indent="-457200" algn="l">
              <a:buFont typeface="Arial" pitchFamily="34" charset="0"/>
              <a:buChar char="•"/>
            </a:pPr>
            <a:r>
              <a:rPr lang="en-US" b="0" dirty="0" smtClean="0"/>
              <a:t>Team Science</a:t>
            </a:r>
          </a:p>
          <a:p>
            <a:pPr marL="457200" indent="-457200" algn="l">
              <a:buFont typeface="Arial" pitchFamily="34" charset="0"/>
              <a:buChar char="•"/>
            </a:pPr>
            <a:r>
              <a:rPr lang="en-US" b="0" dirty="0" smtClean="0"/>
              <a:t>Interactions with stakeholders</a:t>
            </a:r>
          </a:p>
          <a:p>
            <a:pPr marL="457200" indent="-457200" algn="l">
              <a:buFont typeface="Arial" pitchFamily="34" charset="0"/>
              <a:buChar char="•"/>
            </a:pPr>
            <a:endParaRPr lang="en-US" b="0" dirty="0" smtClean="0"/>
          </a:p>
          <a:p>
            <a:pPr algn="l"/>
            <a:r>
              <a:rPr lang="en-US" b="0" dirty="0" smtClean="0"/>
              <a:t>Staff member sits on hiring deliberation meetings as a neutral party to promote balanced discussions</a:t>
            </a:r>
          </a:p>
          <a:p>
            <a:pPr marL="457200" indent="-457200" algn="l">
              <a:buFont typeface="Arial" pitchFamily="34" charset="0"/>
              <a:buChar char="•"/>
            </a:pPr>
            <a:endParaRPr lang="en-US" b="0" dirty="0"/>
          </a:p>
        </p:txBody>
      </p:sp>
      <p:pic>
        <p:nvPicPr>
          <p:cNvPr id="12"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19023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00"/>
            <a:ext cx="24384000" cy="1935126"/>
          </a:xfrm>
        </p:spPr>
        <p:txBody>
          <a:bodyPr/>
          <a:lstStyle/>
          <a:p>
            <a:r>
              <a:rPr lang="en-US" dirty="0"/>
              <a:t>Change is </a:t>
            </a:r>
            <a:r>
              <a:rPr lang="en-US" dirty="0" smtClean="0"/>
              <a:t>happening: Funders</a:t>
            </a: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850" y="2527661"/>
            <a:ext cx="102489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54850" y="8557340"/>
            <a:ext cx="432810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Wellcome</a:t>
            </a:r>
            <a:endPar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London, United Kingdom</a:t>
            </a:r>
          </a:p>
        </p:txBody>
      </p:sp>
      <p:sp>
        <p:nvSpPr>
          <p:cNvPr id="11" name="TextBox 10"/>
          <p:cNvSpPr txBox="1"/>
          <p:nvPr/>
        </p:nvSpPr>
        <p:spPr>
          <a:xfrm>
            <a:off x="13462340" y="5823208"/>
            <a:ext cx="373179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Cancer Research UK</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London,</a:t>
            </a:r>
            <a:r>
              <a:rPr lang="en-US" b="0" dirty="0" smtClean="0"/>
              <a:t> UK</a:t>
            </a:r>
            <a:endParaRPr lang="en-US" b="0" baseline="0" dirty="0" smtClean="0"/>
          </a:p>
        </p:txBody>
      </p:sp>
      <p:sp>
        <p:nvSpPr>
          <p:cNvPr id="12" name="TextBox 11"/>
          <p:cNvSpPr txBox="1"/>
          <p:nvPr/>
        </p:nvSpPr>
        <p:spPr>
          <a:xfrm>
            <a:off x="13462339" y="7403179"/>
            <a:ext cx="9114631"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a:t>Application includes: </a:t>
            </a:r>
          </a:p>
          <a:p>
            <a:pPr marL="457200" lvl="3" indent="-457200" algn="l">
              <a:buFont typeface="Symbol" pitchFamily="18" charset="2"/>
              <a:buChar char="-"/>
            </a:pPr>
            <a:r>
              <a:rPr lang="en-US" b="0" dirty="0"/>
              <a:t>List of research </a:t>
            </a:r>
            <a:r>
              <a:rPr lang="en-US" b="0" dirty="0" smtClean="0"/>
              <a:t>outputs</a:t>
            </a:r>
          </a:p>
          <a:p>
            <a:pPr marL="457200" lvl="3" indent="-457200" algn="l">
              <a:buFont typeface="Symbol" pitchFamily="18" charset="2"/>
              <a:buChar char="-"/>
            </a:pPr>
            <a:r>
              <a:rPr lang="en-US" b="0" dirty="0" smtClean="0"/>
              <a:t>Summary of 3-5 achievements</a:t>
            </a:r>
          </a:p>
          <a:p>
            <a:pPr marL="457200" lvl="3" indent="-457200" algn="l">
              <a:buFont typeface="Symbol" pitchFamily="18" charset="2"/>
              <a:buChar char="-"/>
            </a:pPr>
            <a:r>
              <a:rPr lang="en-US" b="0" dirty="0" smtClean="0"/>
              <a:t>Space to describe other measures of impact</a:t>
            </a:r>
          </a:p>
          <a:p>
            <a:pPr lvl="3" indent="0" algn="l"/>
            <a:endParaRPr kumimoji="0" lang="en-US" sz="3000" b="0" u="none" strike="noStrike" cap="none" spc="0" normalizeH="0" baseline="0" dirty="0" smtClean="0">
              <a:ln>
                <a:noFill/>
              </a:ln>
              <a:solidFill>
                <a:srgbClr val="FFFFFF"/>
              </a:solidFill>
              <a:effectLst/>
              <a:uFillTx/>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sym typeface="Helvetica Neue"/>
              </a:rPr>
              <a:t>Reminds peer</a:t>
            </a:r>
            <a:r>
              <a:rPr kumimoji="0" lang="en-US" sz="3000" b="0" u="none" strike="noStrike" cap="none" spc="0" normalizeH="0" dirty="0" smtClean="0">
                <a:ln>
                  <a:noFill/>
                </a:ln>
                <a:solidFill>
                  <a:srgbClr val="FFFFFF"/>
                </a:solidFill>
                <a:effectLst/>
                <a:uFillTx/>
                <a:sym typeface="Helvetica Neue"/>
              </a:rPr>
              <a:t> reviewers and committee members of DORA principles throughout funding process</a:t>
            </a:r>
            <a:endParaRPr lang="en-US" b="0" baseline="0" dirty="0" smtClean="0"/>
          </a:p>
        </p:txBody>
      </p:sp>
      <p:sp>
        <p:nvSpPr>
          <p:cNvPr id="13" name="TextBox 12"/>
          <p:cNvSpPr txBox="1"/>
          <p:nvPr/>
        </p:nvSpPr>
        <p:spPr>
          <a:xfrm>
            <a:off x="1654850" y="9966379"/>
            <a:ext cx="10631361"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smtClean="0"/>
              <a:t>Application includes: </a:t>
            </a:r>
          </a:p>
          <a:p>
            <a:pPr marL="457200" lvl="3" indent="-457200" algn="l">
              <a:buFont typeface="Symbol" pitchFamily="18" charset="2"/>
              <a:buChar char="-"/>
            </a:pPr>
            <a:r>
              <a:rPr lang="en-US" b="0" dirty="0" smtClean="0"/>
              <a:t>List of research outputs </a:t>
            </a:r>
          </a:p>
          <a:p>
            <a:pPr marL="457200" lvl="3" indent="-457200" algn="l">
              <a:buFont typeface="Symbol" pitchFamily="18" charset="2"/>
              <a:buChar char="-"/>
            </a:pPr>
            <a:r>
              <a:rPr lang="en-US" b="0" dirty="0"/>
              <a:t>Contributions to mentorship</a:t>
            </a:r>
          </a:p>
          <a:p>
            <a:pPr marL="457200" lvl="3" indent="-457200" algn="l">
              <a:buFont typeface="Symbol" pitchFamily="18" charset="2"/>
              <a:buChar char="-"/>
            </a:pPr>
            <a:r>
              <a:rPr lang="en-US" b="0" dirty="0" smtClean="0"/>
              <a:t>Output sharing plan to advance potential health benefits</a:t>
            </a:r>
          </a:p>
          <a:p>
            <a:pPr marL="457200" lvl="3" indent="-457200" algn="l">
              <a:buFont typeface="Symbol" pitchFamily="18" charset="2"/>
              <a:buChar char="-"/>
            </a:pPr>
            <a:r>
              <a:rPr lang="en-US" b="0" dirty="0" smtClean="0"/>
              <a:t>Plans for public engagement</a:t>
            </a:r>
          </a:p>
          <a:p>
            <a:pPr marR="0" algn="l" defTabSz="825500" rtl="0" fontAlgn="auto" latinLnBrk="0" hangingPunct="0">
              <a:lnSpc>
                <a:spcPct val="100000"/>
              </a:lnSpc>
              <a:spcBef>
                <a:spcPts val="0"/>
              </a:spcBef>
              <a:spcAft>
                <a:spcPts val="0"/>
              </a:spcAft>
              <a:buClrTx/>
              <a:buSzTx/>
              <a:tabLst/>
            </a:pPr>
            <a:endParaRPr lang="en-US" b="0" dirty="0" smtClean="0"/>
          </a:p>
          <a:p>
            <a:pPr marR="0" algn="l" defTabSz="825500" rtl="0" fontAlgn="auto" latinLnBrk="0" hangingPunct="0">
              <a:lnSpc>
                <a:spcPct val="100000"/>
              </a:lnSpc>
              <a:spcBef>
                <a:spcPts val="0"/>
              </a:spcBef>
              <a:spcAft>
                <a:spcPts val="0"/>
              </a:spcAft>
              <a:buClrTx/>
              <a:buSzTx/>
              <a:tabLst/>
            </a:pPr>
            <a:r>
              <a:rPr lang="en-US" b="0" dirty="0" smtClean="0"/>
              <a:t>Guidance provided to advisory panel members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340" y="2527661"/>
            <a:ext cx="93249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3987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00"/>
            <a:ext cx="24384000" cy="1935126"/>
          </a:xfrm>
        </p:spPr>
        <p:txBody>
          <a:bodyPr/>
          <a:lstStyle/>
          <a:p>
            <a:r>
              <a:rPr lang="en-US" dirty="0"/>
              <a:t>Change is </a:t>
            </a:r>
            <a:r>
              <a:rPr lang="en-US" dirty="0" smtClean="0"/>
              <a:t>happening: Publishers</a:t>
            </a:r>
            <a:endParaRPr lang="en-US" dirty="0"/>
          </a:p>
        </p:txBody>
      </p:sp>
      <p:sp>
        <p:nvSpPr>
          <p:cNvPr id="11" name="TextBox 10"/>
          <p:cNvSpPr txBox="1"/>
          <p:nvPr/>
        </p:nvSpPr>
        <p:spPr>
          <a:xfrm>
            <a:off x="17319695" y="7414533"/>
            <a:ext cx="46935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b="0" dirty="0" smtClean="0"/>
              <a:t>The Company of Biologists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Cambridge,</a:t>
            </a:r>
            <a:r>
              <a:rPr lang="en-US" b="0" dirty="0" smtClean="0"/>
              <a:t> UK</a:t>
            </a:r>
            <a:endParaRPr lang="en-US" b="0" baseline="0" dirty="0" smtClean="0"/>
          </a:p>
        </p:txBody>
      </p:sp>
      <p:grpSp>
        <p:nvGrpSpPr>
          <p:cNvPr id="3" name="Group 2"/>
          <p:cNvGrpSpPr/>
          <p:nvPr/>
        </p:nvGrpSpPr>
        <p:grpSpPr>
          <a:xfrm>
            <a:off x="17319695" y="2855035"/>
            <a:ext cx="5972175" cy="7226217"/>
            <a:chOff x="13366258" y="3156311"/>
            <a:chExt cx="5972175" cy="7226217"/>
          </a:xfrm>
        </p:grpSpPr>
        <p:grpSp>
          <p:nvGrpSpPr>
            <p:cNvPr id="4" name="Group 3"/>
            <p:cNvGrpSpPr/>
            <p:nvPr/>
          </p:nvGrpSpPr>
          <p:grpSpPr>
            <a:xfrm>
              <a:off x="13366258" y="3156311"/>
              <a:ext cx="5972175" cy="4066875"/>
              <a:chOff x="9205913" y="2230252"/>
              <a:chExt cx="5972175" cy="4066875"/>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6473"/>
              <a:stretch/>
            </p:blipFill>
            <p:spPr bwMode="auto">
              <a:xfrm>
                <a:off x="9205913" y="4363853"/>
                <a:ext cx="5972175" cy="193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20633"/>
              <a:stretch/>
            </p:blipFill>
            <p:spPr bwMode="auto">
              <a:xfrm>
                <a:off x="9205913" y="2230252"/>
                <a:ext cx="59721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13366258" y="8894941"/>
              <a:ext cx="5972175"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0" u="none" strike="noStrike" cap="none" spc="0" normalizeH="0" baseline="0" dirty="0" smtClean="0">
                  <a:ln>
                    <a:noFill/>
                  </a:ln>
                  <a:solidFill>
                    <a:schemeClr val="tx1"/>
                  </a:solidFill>
                  <a:effectLst/>
                  <a:uFillTx/>
                  <a:sym typeface="Helvetica Neue"/>
                </a:rPr>
                <a:t>“Development uses a number of metrics that together provide</a:t>
              </a:r>
              <a:r>
                <a:rPr kumimoji="0" lang="en-US" b="0" u="none" strike="noStrike" cap="none" spc="0" normalizeH="0" dirty="0" smtClean="0">
                  <a:ln>
                    <a:noFill/>
                  </a:ln>
                  <a:solidFill>
                    <a:schemeClr val="tx1"/>
                  </a:solidFill>
                  <a:effectLst/>
                  <a:uFillTx/>
                  <a:sym typeface="Helvetica Neue"/>
                </a:rPr>
                <a:t> a rich view of the journal’s performance”</a:t>
              </a:r>
              <a:endParaRPr lang="en-US" b="0" baseline="0" dirty="0" smtClean="0">
                <a:solidFill>
                  <a:schemeClr val="tx1"/>
                </a:solidFill>
              </a:endParaRPr>
            </a:p>
          </p:txBody>
        </p:sp>
      </p:grpSp>
      <p:sp>
        <p:nvSpPr>
          <p:cNvPr id="13" name="TextBox 12"/>
          <p:cNvSpPr txBox="1"/>
          <p:nvPr/>
        </p:nvSpPr>
        <p:spPr>
          <a:xfrm>
            <a:off x="11123782" y="4620086"/>
            <a:ext cx="531568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smtClean="0"/>
              <a:t>Dedicated page on website describing how its journals comply with DORA recommendations</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161" r="24900" b="76721"/>
          <a:stretch/>
        </p:blipFill>
        <p:spPr bwMode="auto">
          <a:xfrm>
            <a:off x="1012934" y="3247192"/>
            <a:ext cx="9699811" cy="67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123782" y="3247192"/>
            <a:ext cx="43938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1" u="none" strike="noStrike" cap="none" spc="0" normalizeH="0" baseline="0" dirty="0" smtClean="0">
                <a:ln>
                  <a:noFill/>
                </a:ln>
                <a:solidFill>
                  <a:srgbClr val="FFFFFF"/>
                </a:solidFill>
                <a:effectLst/>
                <a:uFillTx/>
                <a:latin typeface="Helvetica Neue"/>
                <a:ea typeface="Helvetica Neue"/>
                <a:cs typeface="Helvetica Neue"/>
                <a:sym typeface="Helvetica Neue"/>
              </a:rPr>
              <a:t>PLOS</a:t>
            </a:r>
            <a:endParaRPr kumimoji="0" lang="en-US" sz="3000" b="0" i="1"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San Francisco, California</a:t>
            </a:r>
          </a:p>
        </p:txBody>
      </p:sp>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9158" t="31107" r="68052" b="61562"/>
          <a:stretch/>
        </p:blipFill>
        <p:spPr bwMode="auto">
          <a:xfrm>
            <a:off x="1012934" y="8440455"/>
            <a:ext cx="4649555" cy="137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533" t="25493" r="6367" b="16643"/>
          <a:stretch/>
        </p:blipFill>
        <p:spPr bwMode="auto">
          <a:xfrm>
            <a:off x="1012934" y="3934947"/>
            <a:ext cx="9699811" cy="38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298565" y="9768930"/>
            <a:ext cx="799065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3" indent="-457200" algn="l">
              <a:buFont typeface="Arial" pitchFamily="34" charset="0"/>
              <a:buChar char="•"/>
            </a:pPr>
            <a:r>
              <a:rPr lang="en-US" b="0" dirty="0" smtClean="0"/>
              <a:t>Acknowledges DORA signature</a:t>
            </a:r>
          </a:p>
          <a:p>
            <a:pPr marL="457200" lvl="3" indent="-457200" algn="l">
              <a:buFont typeface="Arial" pitchFamily="34" charset="0"/>
              <a:buChar char="•"/>
            </a:pPr>
            <a:r>
              <a:rPr lang="en-US" b="0" dirty="0" smtClean="0"/>
              <a:t>Shows citation distributions for its journals</a:t>
            </a:r>
          </a:p>
          <a:p>
            <a:pPr marL="457200" lvl="3" indent="-457200" algn="l">
              <a:buFont typeface="Arial" pitchFamily="34" charset="0"/>
              <a:buChar char="•"/>
            </a:pPr>
            <a:r>
              <a:rPr lang="en-US" b="0" dirty="0" smtClean="0"/>
              <a:t>Presents all available </a:t>
            </a:r>
            <a:r>
              <a:rPr lang="en-US" b="0" dirty="0"/>
              <a:t>metrics side-by-side </a:t>
            </a:r>
            <a:r>
              <a:rPr lang="en-US" b="0" dirty="0" smtClean="0"/>
              <a:t>and rounded to single digits</a:t>
            </a:r>
          </a:p>
        </p:txBody>
      </p:sp>
      <p:sp>
        <p:nvSpPr>
          <p:cNvPr id="20" name="TextBox 19"/>
          <p:cNvSpPr txBox="1"/>
          <p:nvPr/>
        </p:nvSpPr>
        <p:spPr>
          <a:xfrm>
            <a:off x="9329047" y="8523240"/>
            <a:ext cx="375263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EMBO Press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Heidelberg, Germany</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934" y="9975882"/>
            <a:ext cx="7961524" cy="341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hatch\Desktop\dora-logo whi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7091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prstGeom prst="rect">
            <a:avLst/>
          </a:prstGeom>
        </p:spPr>
        <p:txBody>
          <a:bodyPr/>
          <a:lstStyle/>
          <a:p>
            <a:r>
              <a:t>What can you do? </a:t>
            </a:r>
          </a:p>
        </p:txBody>
      </p:sp>
      <p:sp>
        <p:nvSpPr>
          <p:cNvPr id="216" name="Content Placeholder 2"/>
          <p:cNvSpPr txBox="1">
            <a:spLocks noGrp="1"/>
          </p:cNvSpPr>
          <p:nvPr>
            <p:ph type="body" idx="1"/>
          </p:nvPr>
        </p:nvSpPr>
        <p:spPr>
          <a:xfrm>
            <a:off x="1689100" y="3149600"/>
            <a:ext cx="10665933" cy="9296400"/>
          </a:xfrm>
          <a:prstGeom prst="rect">
            <a:avLst/>
          </a:prstGeom>
        </p:spPr>
        <p:txBody>
          <a:bodyPr anchor="t">
            <a:normAutofit/>
          </a:bodyPr>
          <a:lstStyle/>
          <a:p>
            <a:pPr marL="914400" indent="-914400" defTabSz="784225">
              <a:spcBef>
                <a:spcPts val="5600"/>
              </a:spcBef>
              <a:buSzPct val="100000"/>
              <a:buFont typeface="+mj-lt"/>
              <a:buAutoNum type="arabicPeriod"/>
              <a:defRPr sz="4560"/>
            </a:pPr>
            <a:r>
              <a:rPr sz="4400" dirty="0"/>
              <a:t>Sign DORA</a:t>
            </a:r>
          </a:p>
          <a:p>
            <a:pPr marL="914400" indent="-914400" defTabSz="784225">
              <a:spcBef>
                <a:spcPts val="5600"/>
              </a:spcBef>
              <a:buSzPct val="100000"/>
              <a:buFont typeface="+mj-lt"/>
              <a:buAutoNum type="arabicPeriod"/>
              <a:defRPr sz="4560"/>
            </a:pPr>
            <a:r>
              <a:rPr lang="en-GB" sz="4400" dirty="0" smtClean="0"/>
              <a:t>Ask your institution/employer to review assessment practices</a:t>
            </a:r>
            <a:endParaRPr sz="4400" dirty="0"/>
          </a:p>
          <a:p>
            <a:pPr marL="914400" indent="-914400" defTabSz="784225">
              <a:spcBef>
                <a:spcPts val="5600"/>
              </a:spcBef>
              <a:buSzPct val="100000"/>
              <a:buFont typeface="+mj-lt"/>
              <a:buAutoNum type="arabicPeriod"/>
              <a:defRPr sz="4560"/>
            </a:pPr>
            <a:r>
              <a:rPr lang="en-GB" sz="4400" dirty="0"/>
              <a:t>Use our collection of good practices to  implement </a:t>
            </a:r>
            <a:r>
              <a:rPr sz="4400" dirty="0"/>
              <a:t>change</a:t>
            </a:r>
          </a:p>
          <a:p>
            <a:pPr marL="914400" indent="-914400" defTabSz="784225">
              <a:spcBef>
                <a:spcPts val="5600"/>
              </a:spcBef>
              <a:buSzPct val="100000"/>
              <a:buFont typeface="+mj-lt"/>
              <a:buAutoNum type="arabicPeriod"/>
              <a:defRPr sz="4560"/>
            </a:pPr>
            <a:r>
              <a:rPr sz="4400" dirty="0"/>
              <a:t>Tell us</a:t>
            </a:r>
            <a:r>
              <a:rPr lang="en-GB" sz="4400" dirty="0"/>
              <a:t> about how you improved </a:t>
            </a:r>
            <a:r>
              <a:rPr lang="en-GB" sz="4400" dirty="0" smtClean="0"/>
              <a:t>assessment </a:t>
            </a:r>
            <a:r>
              <a:rPr lang="en-GB" sz="4400" dirty="0"/>
              <a:t>so we can </a:t>
            </a:r>
            <a:r>
              <a:rPr lang="en-GB" sz="4400" dirty="0" smtClean="0"/>
              <a:t>share your ideas with others</a:t>
            </a:r>
            <a:endParaRPr sz="4400" dirty="0"/>
          </a:p>
        </p:txBody>
      </p:sp>
      <p:pic>
        <p:nvPicPr>
          <p:cNvPr id="218" name="Picture 3" descr="Picture 3"/>
          <p:cNvPicPr>
            <a:picLocks noChangeAspect="1"/>
          </p:cNvPicPr>
          <p:nvPr/>
        </p:nvPicPr>
        <p:blipFill>
          <a:blip r:embed="rId3">
            <a:extLst/>
          </a:blip>
          <a:srcRect l="32864" t="8457" r="31854" b="22325"/>
          <a:stretch>
            <a:fillRect/>
          </a:stretch>
        </p:blipFill>
        <p:spPr>
          <a:xfrm>
            <a:off x="12828291" y="3149599"/>
            <a:ext cx="4389581" cy="10058401"/>
          </a:xfrm>
          <a:prstGeom prst="rect">
            <a:avLst/>
          </a:prstGeom>
          <a:ln w="12700">
            <a:miter lim="400000"/>
          </a:ln>
        </p:spPr>
      </p:pic>
      <p:pic>
        <p:nvPicPr>
          <p:cNvPr id="220" name="Picture 3" descr="Picture 3"/>
          <p:cNvPicPr>
            <a:picLocks noChangeAspect="1"/>
          </p:cNvPicPr>
          <p:nvPr/>
        </p:nvPicPr>
        <p:blipFill>
          <a:blip r:embed="rId4">
            <a:extLst/>
          </a:blip>
          <a:stretch>
            <a:fillRect/>
          </a:stretch>
        </p:blipFill>
        <p:spPr>
          <a:xfrm>
            <a:off x="17852712" y="3149599"/>
            <a:ext cx="3200401" cy="3200401"/>
          </a:xfrm>
          <a:prstGeom prst="rect">
            <a:avLst/>
          </a:prstGeom>
          <a:ln w="12700">
            <a:miter lim="400000"/>
          </a:ln>
        </p:spPr>
      </p:pic>
      <p:pic>
        <p:nvPicPr>
          <p:cNvPr id="8"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47688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7981</TotalTime>
  <Words>537</Words>
  <Application>Microsoft Office PowerPoint</Application>
  <PresentationFormat>Custom</PresentationFormat>
  <Paragraphs>85</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Black</vt:lpstr>
      <vt:lpstr>PowerPoint Presentation</vt:lpstr>
      <vt:lpstr>Declaration On Research Assessment  Improving how research is assessed </vt:lpstr>
      <vt:lpstr>Meaningful Assessment Improves Research</vt:lpstr>
      <vt:lpstr>Change is happening: Research Institutes</vt:lpstr>
      <vt:lpstr>Change is happening: Funders</vt:lpstr>
      <vt:lpstr>Change is happening: Publishers</vt:lpstr>
      <vt:lpstr>What can you 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Anna Hatch</cp:lastModifiedBy>
  <cp:revision>117</cp:revision>
  <cp:lastPrinted>2018-09-05T15:48:59Z</cp:lastPrinted>
  <dcterms:modified xsi:type="dcterms:W3CDTF">2018-10-16T17:38:30Z</dcterms:modified>
</cp:coreProperties>
</file>